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4630400" cy="8229600"/>
  <p:notesSz cx="8229600" cy="14630400"/>
  <p:embeddedFontLst>
    <p:embeddedFont>
      <p:font typeface="Kanit" panose="020B0604020202020204" charset="-34"/>
      <p:regular r:id="rId12"/>
    </p:embeddedFont>
    <p:embeddedFont>
      <p:font typeface="Martel Sans Light" panose="020B0604020202020204" charset="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5" d="100"/>
          <a:sy n="65" d="100"/>
        </p:scale>
        <p:origin x="83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94623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5B8CD7-BEC4-3D65-DAE1-C84D7DD8AF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DD76348-BF53-99BF-4E77-AAC0038344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842FF4F-7A5B-E447-394E-1300EC9929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EADD3C-8BE6-3925-639A-11C25290F58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3442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2656761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Supply Chain Management Dashboard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4423767"/>
            <a:ext cx="746855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Presented by Kammampati Saivamshi.                                               This dashboard analyzes supply chain performance using real-time operational data.</a:t>
            </a:r>
            <a:endParaRPr lang="en-US" sz="18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266944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Project Objective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324124" y="2329934"/>
            <a:ext cx="538520" cy="538520"/>
          </a:xfrm>
          <a:prstGeom prst="roundRect">
            <a:avLst>
              <a:gd name="adj" fmla="val 6668"/>
            </a:avLst>
          </a:prstGeom>
          <a:solidFill>
            <a:srgbClr val="2F2B54"/>
          </a:solidFill>
          <a:ln/>
        </p:spPr>
      </p:sp>
      <p:sp>
        <p:nvSpPr>
          <p:cNvPr id="5" name="Text 2"/>
          <p:cNvSpPr/>
          <p:nvPr/>
        </p:nvSpPr>
        <p:spPr>
          <a:xfrm>
            <a:off x="7101959" y="241220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Analyze Performance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101959" y="2907744"/>
            <a:ext cx="669071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Evaluate inventory, cost, delivery delays, defect rates, and efficiency.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6324124" y="4152543"/>
            <a:ext cx="538520" cy="538520"/>
          </a:xfrm>
          <a:prstGeom prst="roundRect">
            <a:avLst>
              <a:gd name="adj" fmla="val 6668"/>
            </a:avLst>
          </a:prstGeom>
          <a:solidFill>
            <a:srgbClr val="2F2B54"/>
          </a:solidFill>
          <a:ln/>
        </p:spPr>
      </p:sp>
      <p:sp>
        <p:nvSpPr>
          <p:cNvPr id="8" name="Text 5"/>
          <p:cNvSpPr/>
          <p:nvPr/>
        </p:nvSpPr>
        <p:spPr>
          <a:xfrm>
            <a:off x="7101959" y="423481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Enable Decisions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101959" y="4730353"/>
            <a:ext cx="669071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Support data-driven optimization for production, warehousing, and delivery.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6324124" y="5975152"/>
            <a:ext cx="538520" cy="538520"/>
          </a:xfrm>
          <a:prstGeom prst="roundRect">
            <a:avLst>
              <a:gd name="adj" fmla="val 6668"/>
            </a:avLst>
          </a:prstGeom>
          <a:solidFill>
            <a:srgbClr val="2F2B54"/>
          </a:solidFill>
          <a:ln/>
        </p:spPr>
      </p:sp>
      <p:sp>
        <p:nvSpPr>
          <p:cNvPr id="11" name="Text 8"/>
          <p:cNvSpPr/>
          <p:nvPr/>
        </p:nvSpPr>
        <p:spPr>
          <a:xfrm>
            <a:off x="7101959" y="6052899"/>
            <a:ext cx="66907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Key focus:        </a:t>
            </a: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                                                              </a:t>
            </a:r>
            <a:endParaRPr lang="en-US" sz="1850" dirty="0"/>
          </a:p>
        </p:txBody>
      </p:sp>
      <p:sp>
        <p:nvSpPr>
          <p:cNvPr id="12" name="Text 9"/>
          <p:cNvSpPr/>
          <p:nvPr/>
        </p:nvSpPr>
        <p:spPr>
          <a:xfrm>
            <a:off x="7101959" y="6579513"/>
            <a:ext cx="66907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Inventory, cost, delivery delays, defect rates, and efficiency</a:t>
            </a: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4628" y="657463"/>
            <a:ext cx="5611654" cy="701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Tools &amp; Technologies</a:t>
            </a:r>
            <a:endParaRPr lang="en-US" sz="44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628" y="1716524"/>
            <a:ext cx="596146" cy="59614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728788" y="1858089"/>
            <a:ext cx="2805827" cy="3507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Power BI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1728788" y="2351842"/>
            <a:ext cx="6580584" cy="3814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Used for dashboard creation and data visualization.</a:t>
            </a:r>
            <a:endParaRPr lang="en-US" sz="18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4628" y="3329464"/>
            <a:ext cx="596146" cy="59614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728788" y="3471029"/>
            <a:ext cx="2805827" cy="3507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Excel / CSV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1728788" y="3964781"/>
            <a:ext cx="6580584" cy="3814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Primary data source for the dashboard.</a:t>
            </a:r>
            <a:endParaRPr lang="en-US" sz="18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4628" y="4942403"/>
            <a:ext cx="596146" cy="59614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728788" y="5083969"/>
            <a:ext cx="2805827" cy="3507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DAX &amp; Power Query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1728788" y="5577721"/>
            <a:ext cx="6580584" cy="3814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For KPI logic and data transformation.</a:t>
            </a:r>
            <a:endParaRPr lang="en-US" sz="18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4628" y="6555343"/>
            <a:ext cx="596146" cy="596146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728788" y="6696908"/>
            <a:ext cx="2805827" cy="3507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Python 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1728788" y="7190661"/>
            <a:ext cx="6580584" cy="3814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For data preprocessing and exploratory analysis.</a:t>
            </a:r>
            <a:endParaRPr lang="en-US" sz="18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871895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Dataset Overview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2150269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The dataset is from a file named SUPPLY_CHAIN.csv.</a:t>
            </a:r>
            <a:endParaRPr lang="en-US" sz="1850" dirty="0"/>
          </a:p>
        </p:txBody>
      </p:sp>
      <p:sp>
        <p:nvSpPr>
          <p:cNvPr id="4" name="Text 2"/>
          <p:cNvSpPr/>
          <p:nvPr/>
        </p:nvSpPr>
        <p:spPr>
          <a:xfrm>
            <a:off x="837724" y="2748677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It contains 100 rows and 35 columns.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837724" y="3347085"/>
            <a:ext cx="61855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Key columns include product type, SKU, price, and revenue.</a:t>
            </a:r>
            <a:endParaRPr lang="en-US" sz="185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4761" y="2204085"/>
            <a:ext cx="6185535" cy="4232196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837724" y="6974681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Additional key columns cover shipping times, defect rates, and various costs.</a:t>
            </a:r>
            <a:endParaRPr lang="en-US" sz="18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9921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3687604"/>
            <a:ext cx="7138154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Data Preparation &amp; Cleaning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4750594"/>
            <a:ext cx="538520" cy="538520"/>
          </a:xfrm>
          <a:prstGeom prst="roundRect">
            <a:avLst>
              <a:gd name="adj" fmla="val 6668"/>
            </a:avLst>
          </a:prstGeom>
          <a:solidFill>
            <a:srgbClr val="2F2B54"/>
          </a:solidFill>
          <a:ln/>
        </p:spPr>
      </p:sp>
      <p:sp>
        <p:nvSpPr>
          <p:cNvPr id="5" name="Text 2"/>
          <p:cNvSpPr/>
          <p:nvPr/>
        </p:nvSpPr>
        <p:spPr>
          <a:xfrm>
            <a:off x="1615559" y="483286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Missing Values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615559" y="5328404"/>
            <a:ext cx="5549979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All columns were handled with no missing values.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7464743" y="4750594"/>
            <a:ext cx="538520" cy="538520"/>
          </a:xfrm>
          <a:prstGeom prst="roundRect">
            <a:avLst>
              <a:gd name="adj" fmla="val 6668"/>
            </a:avLst>
          </a:prstGeom>
          <a:solidFill>
            <a:srgbClr val="2F2B54"/>
          </a:solidFill>
          <a:ln/>
        </p:spPr>
      </p:sp>
      <p:sp>
        <p:nvSpPr>
          <p:cNvPr id="8" name="Text 5"/>
          <p:cNvSpPr/>
          <p:nvPr/>
        </p:nvSpPr>
        <p:spPr>
          <a:xfrm>
            <a:off x="8242578" y="483286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Data Types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8242578" y="5328404"/>
            <a:ext cx="5550098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Corrected data types for delivery and cost fields.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837724" y="6190178"/>
            <a:ext cx="538520" cy="538520"/>
          </a:xfrm>
          <a:prstGeom prst="roundRect">
            <a:avLst>
              <a:gd name="adj" fmla="val 6668"/>
            </a:avLst>
          </a:prstGeom>
          <a:solidFill>
            <a:srgbClr val="2F2B54"/>
          </a:solidFill>
          <a:ln/>
        </p:spPr>
      </p:sp>
      <p:sp>
        <p:nvSpPr>
          <p:cNvPr id="11" name="Text 8"/>
          <p:cNvSpPr/>
          <p:nvPr/>
        </p:nvSpPr>
        <p:spPr>
          <a:xfrm>
            <a:off x="1615559" y="627245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KPI Generation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615559" y="6767989"/>
            <a:ext cx="5549979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Generated KPIs using calculated columns in Power BI.</a:t>
            </a:r>
            <a:endParaRPr lang="en-US" sz="1850" dirty="0"/>
          </a:p>
        </p:txBody>
      </p:sp>
      <p:sp>
        <p:nvSpPr>
          <p:cNvPr id="13" name="Shape 10"/>
          <p:cNvSpPr/>
          <p:nvPr/>
        </p:nvSpPr>
        <p:spPr>
          <a:xfrm>
            <a:off x="7464743" y="6190178"/>
            <a:ext cx="538520" cy="538520"/>
          </a:xfrm>
          <a:prstGeom prst="roundRect">
            <a:avLst>
              <a:gd name="adj" fmla="val 6668"/>
            </a:avLst>
          </a:prstGeom>
          <a:solidFill>
            <a:srgbClr val="2F2B54"/>
          </a:solidFill>
          <a:ln/>
        </p:spPr>
      </p:sp>
      <p:sp>
        <p:nvSpPr>
          <p:cNvPr id="14" name="Text 11"/>
          <p:cNvSpPr/>
          <p:nvPr/>
        </p:nvSpPr>
        <p:spPr>
          <a:xfrm>
            <a:off x="8242578" y="627245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Field Cleaning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8242578" y="6767989"/>
            <a:ext cx="5550098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Cleaned SKU, inspection results, and supplier names for uniform analysis.</a:t>
            </a:r>
            <a:endParaRPr lang="en-US" sz="18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908453"/>
            <a:ext cx="6895505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Dashboard Visual Overview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21075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KPI Cards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3802023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cs typeface="Martel Sans Light" pitchFamily="34" charset="-120"/>
              </a:rPr>
              <a:t>Production volume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837724" y="4268748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cs typeface="Martel Sans Light" pitchFamily="34" charset="-120"/>
              </a:rPr>
              <a:t>Order Quantities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837724" y="4735473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Avg Defect Rate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837724" y="5202198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Total Revenue</a:t>
            </a:r>
            <a:endParaRPr lang="en-US" sz="1850" dirty="0"/>
          </a:p>
        </p:txBody>
      </p:sp>
      <p:sp>
        <p:nvSpPr>
          <p:cNvPr id="8" name="Text 6"/>
          <p:cNvSpPr/>
          <p:nvPr/>
        </p:nvSpPr>
        <p:spPr>
          <a:xfrm>
            <a:off x="7614761" y="321075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Charts &amp; Graphs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7614761" y="3802023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Revenue by Product Type (Bar Chart)</a:t>
            </a:r>
            <a:endParaRPr lang="en-US" sz="1850" dirty="0"/>
          </a:p>
        </p:txBody>
      </p:sp>
      <p:sp>
        <p:nvSpPr>
          <p:cNvPr id="10" name="Text 8"/>
          <p:cNvSpPr/>
          <p:nvPr/>
        </p:nvSpPr>
        <p:spPr>
          <a:xfrm>
            <a:off x="7614761" y="4268748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Delivery Time vs Time Period (Line Chart)</a:t>
            </a:r>
            <a:endParaRPr lang="en-US" sz="1850" dirty="0"/>
          </a:p>
        </p:txBody>
      </p:sp>
      <p:sp>
        <p:nvSpPr>
          <p:cNvPr id="11" name="Text 9"/>
          <p:cNvSpPr/>
          <p:nvPr/>
        </p:nvSpPr>
        <p:spPr>
          <a:xfrm>
            <a:off x="7614761" y="4735473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On-Time vs Delayed Deliveries (Pie Chart)</a:t>
            </a:r>
            <a:endParaRPr lang="en-US" sz="1850" dirty="0"/>
          </a:p>
        </p:txBody>
      </p:sp>
      <p:sp>
        <p:nvSpPr>
          <p:cNvPr id="12" name="Text 10"/>
          <p:cNvSpPr/>
          <p:nvPr/>
        </p:nvSpPr>
        <p:spPr>
          <a:xfrm>
            <a:off x="7614761" y="5202198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Inventory, Shipping &amp; Defect Analysis (Table)</a:t>
            </a:r>
            <a:endParaRPr lang="en-US" sz="1850" dirty="0"/>
          </a:p>
        </p:txBody>
      </p:sp>
      <p:sp>
        <p:nvSpPr>
          <p:cNvPr id="13" name="Text 11"/>
          <p:cNvSpPr/>
          <p:nvPr/>
        </p:nvSpPr>
        <p:spPr>
          <a:xfrm>
            <a:off x="837724" y="5938123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Slicers allow filtering by location, supplier, and product type.</a:t>
            </a:r>
            <a:endParaRPr lang="en-US" sz="18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754023"/>
            <a:ext cx="6908363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Key Performance Indicators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2056448"/>
            <a:ext cx="3014305" cy="7898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6200"/>
              </a:lnSpc>
              <a:buNone/>
            </a:pPr>
            <a:r>
              <a:rPr lang="en-US" sz="6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₹5,77,604</a:t>
            </a:r>
            <a:endParaRPr lang="en-US" sz="6200" dirty="0"/>
          </a:p>
        </p:txBody>
      </p:sp>
      <p:sp>
        <p:nvSpPr>
          <p:cNvPr id="4" name="Text 2"/>
          <p:cNvSpPr/>
          <p:nvPr/>
        </p:nvSpPr>
        <p:spPr>
          <a:xfrm>
            <a:off x="936784" y="314539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Total Revenue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837724" y="3640931"/>
            <a:ext cx="301430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Approximate sum of revenue generated.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4151233" y="2056448"/>
            <a:ext cx="3014305" cy="7898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6200"/>
              </a:lnSpc>
              <a:buNone/>
            </a:pPr>
            <a:r>
              <a:rPr lang="en-US" sz="6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57000</a:t>
            </a:r>
            <a:endParaRPr lang="en-US" sz="6200" dirty="0"/>
          </a:p>
        </p:txBody>
      </p:sp>
      <p:sp>
        <p:nvSpPr>
          <p:cNvPr id="7" name="Text 5"/>
          <p:cNvSpPr/>
          <p:nvPr/>
        </p:nvSpPr>
        <p:spPr>
          <a:xfrm>
            <a:off x="4250293" y="314539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Production Volume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4151233" y="3640931"/>
            <a:ext cx="301430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Total units produced.</a:t>
            </a:r>
            <a:endParaRPr lang="en-US" sz="1850" dirty="0"/>
          </a:p>
        </p:txBody>
      </p:sp>
      <p:sp>
        <p:nvSpPr>
          <p:cNvPr id="9" name="Text 7"/>
          <p:cNvSpPr/>
          <p:nvPr/>
        </p:nvSpPr>
        <p:spPr>
          <a:xfrm>
            <a:off x="7464743" y="2056448"/>
            <a:ext cx="3014305" cy="7898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6200"/>
              </a:lnSpc>
              <a:buNone/>
            </a:pPr>
            <a:r>
              <a:rPr lang="en-US" sz="6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23.7</a:t>
            </a:r>
            <a:endParaRPr lang="en-US" sz="6200" dirty="0"/>
          </a:p>
        </p:txBody>
      </p:sp>
      <p:sp>
        <p:nvSpPr>
          <p:cNvPr id="10" name="Text 8"/>
          <p:cNvSpPr/>
          <p:nvPr/>
        </p:nvSpPr>
        <p:spPr>
          <a:xfrm>
            <a:off x="7563803" y="314539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Avg Delivery Time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7464743" y="3640931"/>
            <a:ext cx="301430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Average delivery time in days.</a:t>
            </a:r>
            <a:endParaRPr lang="en-US" sz="1850" dirty="0"/>
          </a:p>
        </p:txBody>
      </p:sp>
      <p:sp>
        <p:nvSpPr>
          <p:cNvPr id="12" name="Text 10"/>
          <p:cNvSpPr/>
          <p:nvPr/>
        </p:nvSpPr>
        <p:spPr>
          <a:xfrm>
            <a:off x="10778252" y="2056448"/>
            <a:ext cx="3014424" cy="7898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6200"/>
              </a:lnSpc>
              <a:buNone/>
            </a:pPr>
            <a:r>
              <a:rPr lang="en-US" sz="6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4922</a:t>
            </a:r>
            <a:endParaRPr lang="en-US" sz="6200" dirty="0"/>
          </a:p>
        </p:txBody>
      </p:sp>
      <p:sp>
        <p:nvSpPr>
          <p:cNvPr id="13" name="Text 11"/>
          <p:cNvSpPr/>
          <p:nvPr/>
        </p:nvSpPr>
        <p:spPr>
          <a:xfrm>
            <a:off x="10877312" y="314539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Order Quantities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10778252" y="3640931"/>
            <a:ext cx="3014424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Total number of orders.</a:t>
            </a:r>
            <a:endParaRPr lang="en-US" sz="1850" dirty="0"/>
          </a:p>
        </p:txBody>
      </p:sp>
      <p:sp>
        <p:nvSpPr>
          <p:cNvPr id="15" name="Text 13"/>
          <p:cNvSpPr/>
          <p:nvPr/>
        </p:nvSpPr>
        <p:spPr>
          <a:xfrm>
            <a:off x="4151233" y="5125045"/>
            <a:ext cx="3014305" cy="7898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6200"/>
              </a:lnSpc>
              <a:buNone/>
            </a:pPr>
            <a:r>
              <a:rPr lang="en-US" sz="6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4840</a:t>
            </a:r>
            <a:endParaRPr lang="en-US" sz="6200" dirty="0"/>
          </a:p>
        </p:txBody>
      </p:sp>
      <p:sp>
        <p:nvSpPr>
          <p:cNvPr id="16" name="Text 14"/>
          <p:cNvSpPr/>
          <p:nvPr/>
        </p:nvSpPr>
        <p:spPr>
          <a:xfrm>
            <a:off x="4250293" y="621399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Units Availability</a:t>
            </a:r>
            <a:endParaRPr lang="en-US" sz="2200" dirty="0"/>
          </a:p>
        </p:txBody>
      </p:sp>
      <p:sp>
        <p:nvSpPr>
          <p:cNvPr id="17" name="Text 15"/>
          <p:cNvSpPr/>
          <p:nvPr/>
        </p:nvSpPr>
        <p:spPr>
          <a:xfrm>
            <a:off x="4151233" y="6709529"/>
            <a:ext cx="301430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Available units in stock.</a:t>
            </a:r>
            <a:endParaRPr lang="en-US" sz="1850" dirty="0"/>
          </a:p>
        </p:txBody>
      </p:sp>
      <p:sp>
        <p:nvSpPr>
          <p:cNvPr id="18" name="Text 16"/>
          <p:cNvSpPr/>
          <p:nvPr/>
        </p:nvSpPr>
        <p:spPr>
          <a:xfrm>
            <a:off x="7464743" y="5125045"/>
            <a:ext cx="3014305" cy="7898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6200"/>
              </a:lnSpc>
              <a:buNone/>
            </a:pPr>
            <a:r>
              <a:rPr lang="en-US" sz="6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9554</a:t>
            </a:r>
            <a:endParaRPr lang="en-US" sz="6200" dirty="0"/>
          </a:p>
        </p:txBody>
      </p:sp>
      <p:sp>
        <p:nvSpPr>
          <p:cNvPr id="19" name="Text 17"/>
          <p:cNvSpPr/>
          <p:nvPr/>
        </p:nvSpPr>
        <p:spPr>
          <a:xfrm>
            <a:off x="7563803" y="621399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Stock Levels</a:t>
            </a:r>
            <a:endParaRPr lang="en-US" sz="2200" dirty="0"/>
          </a:p>
        </p:txBody>
      </p:sp>
      <p:sp>
        <p:nvSpPr>
          <p:cNvPr id="20" name="Text 18"/>
          <p:cNvSpPr/>
          <p:nvPr/>
        </p:nvSpPr>
        <p:spPr>
          <a:xfrm>
            <a:off x="7464743" y="6709529"/>
            <a:ext cx="301430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Current inventory stock levels.</a:t>
            </a:r>
            <a:endParaRPr lang="en-US" sz="18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851541"/>
            <a:ext cx="733806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Insights &amp; Recommendations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15384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Key Findings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3745111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Haircare has higher revenue than skincare.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837724" y="4211836"/>
            <a:ext cx="61855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Carrier C has lower delays despite less frequent use.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837724" y="5061585"/>
            <a:ext cx="61855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Mumbai handles most orders but has higher defect costs.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837724" y="5911334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SKU3 and SKU4 show high defective inventory.</a:t>
            </a:r>
            <a:endParaRPr lang="en-US" sz="1850" dirty="0"/>
          </a:p>
        </p:txBody>
      </p:sp>
      <p:sp>
        <p:nvSpPr>
          <p:cNvPr id="8" name="Text 6"/>
          <p:cNvSpPr/>
          <p:nvPr/>
        </p:nvSpPr>
        <p:spPr>
          <a:xfrm>
            <a:off x="7614761" y="315384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Recommendations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7614761" y="3745111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Increase inspection for high-defect suppliers.</a:t>
            </a:r>
            <a:endParaRPr lang="en-US" sz="1850" dirty="0"/>
          </a:p>
        </p:txBody>
      </p:sp>
      <p:sp>
        <p:nvSpPr>
          <p:cNvPr id="10" name="Text 8"/>
          <p:cNvSpPr/>
          <p:nvPr/>
        </p:nvSpPr>
        <p:spPr>
          <a:xfrm>
            <a:off x="7614761" y="4211836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Optimize routes for faster delivery.</a:t>
            </a:r>
            <a:endParaRPr lang="en-US" sz="1850" dirty="0"/>
          </a:p>
        </p:txBody>
      </p:sp>
      <p:sp>
        <p:nvSpPr>
          <p:cNvPr id="11" name="Text 9"/>
          <p:cNvSpPr/>
          <p:nvPr/>
        </p:nvSpPr>
        <p:spPr>
          <a:xfrm>
            <a:off x="7614761" y="4678561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Improve inventory planning.</a:t>
            </a:r>
            <a:endParaRPr lang="en-US" sz="1850" dirty="0"/>
          </a:p>
        </p:txBody>
      </p:sp>
      <p:sp>
        <p:nvSpPr>
          <p:cNvPr id="12" name="Text 10"/>
          <p:cNvSpPr/>
          <p:nvPr/>
        </p:nvSpPr>
        <p:spPr>
          <a:xfrm>
            <a:off x="7614761" y="5145286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Switch from high-cost carriers for low-priority.</a:t>
            </a:r>
            <a:endParaRPr lang="en-US" sz="18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EE334E-3EE4-71AD-B64F-F4D61C2C11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F9C85320-D11A-EF79-E2F7-58E9AAD17C2C}"/>
              </a:ext>
            </a:extLst>
          </p:cNvPr>
          <p:cNvSpPr/>
          <p:nvPr/>
        </p:nvSpPr>
        <p:spPr>
          <a:xfrm>
            <a:off x="837724" y="1851541"/>
            <a:ext cx="733806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Kanit" pitchFamily="34" charset="0"/>
                <a:cs typeface="Kanit" pitchFamily="34" charset="-120"/>
              </a:rPr>
              <a:t>Conclusion</a:t>
            </a:r>
            <a:endParaRPr lang="en-US" sz="4400" dirty="0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6672E5AC-D56D-2896-DCC1-9D8B34BA0491}"/>
              </a:ext>
            </a:extLst>
          </p:cNvPr>
          <p:cNvSpPr/>
          <p:nvPr/>
        </p:nvSpPr>
        <p:spPr>
          <a:xfrm>
            <a:off x="837724" y="335131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endParaRPr lang="en-US" sz="2200" dirty="0"/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2C1230EB-9AC5-34F3-EDDE-37B6AC5C3AC2}"/>
              </a:ext>
            </a:extLst>
          </p:cNvPr>
          <p:cNvSpPr/>
          <p:nvPr/>
        </p:nvSpPr>
        <p:spPr>
          <a:xfrm>
            <a:off x="837724" y="3786961"/>
            <a:ext cx="6185535" cy="3411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endParaRPr lang="en-US" sz="1850" dirty="0"/>
          </a:p>
        </p:txBody>
      </p:sp>
      <p:sp>
        <p:nvSpPr>
          <p:cNvPr id="5" name="Text 3">
            <a:extLst>
              <a:ext uri="{FF2B5EF4-FFF2-40B4-BE49-F238E27FC236}">
                <a16:creationId xmlns:a16="http://schemas.microsoft.com/office/drawing/2014/main" id="{32F8CD5F-EF61-3EC9-6193-216CAE9F2ABF}"/>
              </a:ext>
            </a:extLst>
          </p:cNvPr>
          <p:cNvSpPr/>
          <p:nvPr/>
        </p:nvSpPr>
        <p:spPr>
          <a:xfrm>
            <a:off x="837724" y="3012831"/>
            <a:ext cx="12702430" cy="21324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Dashboard helps supply chain managers understand operational bottlenecks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Visuals provide actionable KPIs for logistics, production, and inventory teams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With minor optimizations, delivery time &amp; defect costs can be reduced significantly</a:t>
            </a:r>
          </a:p>
        </p:txBody>
      </p:sp>
      <p:sp>
        <p:nvSpPr>
          <p:cNvPr id="6" name="Text 4">
            <a:extLst>
              <a:ext uri="{FF2B5EF4-FFF2-40B4-BE49-F238E27FC236}">
                <a16:creationId xmlns:a16="http://schemas.microsoft.com/office/drawing/2014/main" id="{0354F10F-DB57-ED63-075E-22ED5848F7F6}"/>
              </a:ext>
            </a:extLst>
          </p:cNvPr>
          <p:cNvSpPr/>
          <p:nvPr/>
        </p:nvSpPr>
        <p:spPr>
          <a:xfrm>
            <a:off x="837724" y="3703260"/>
            <a:ext cx="6185535" cy="9753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endParaRPr lang="en-US" sz="1850" dirty="0"/>
          </a:p>
        </p:txBody>
      </p:sp>
      <p:sp>
        <p:nvSpPr>
          <p:cNvPr id="7" name="Text 5">
            <a:extLst>
              <a:ext uri="{FF2B5EF4-FFF2-40B4-BE49-F238E27FC236}">
                <a16:creationId xmlns:a16="http://schemas.microsoft.com/office/drawing/2014/main" id="{B6A653D7-96E7-A0DA-EF94-2217E6572847}"/>
              </a:ext>
            </a:extLst>
          </p:cNvPr>
          <p:cNvSpPr/>
          <p:nvPr/>
        </p:nvSpPr>
        <p:spPr>
          <a:xfrm>
            <a:off x="837724" y="4678561"/>
            <a:ext cx="6185535" cy="466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endParaRPr lang="en-US" sz="1850" dirty="0"/>
          </a:p>
        </p:txBody>
      </p:sp>
      <p:sp>
        <p:nvSpPr>
          <p:cNvPr id="8" name="Text 6">
            <a:extLst>
              <a:ext uri="{FF2B5EF4-FFF2-40B4-BE49-F238E27FC236}">
                <a16:creationId xmlns:a16="http://schemas.microsoft.com/office/drawing/2014/main" id="{9F9CDD7B-05EB-93C9-FCA0-31C098D11879}"/>
              </a:ext>
            </a:extLst>
          </p:cNvPr>
          <p:cNvSpPr/>
          <p:nvPr/>
        </p:nvSpPr>
        <p:spPr>
          <a:xfrm>
            <a:off x="7614761" y="315384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endParaRPr lang="en-US" sz="2200" dirty="0"/>
          </a:p>
        </p:txBody>
      </p:sp>
      <p:sp>
        <p:nvSpPr>
          <p:cNvPr id="9" name="Text 7">
            <a:extLst>
              <a:ext uri="{FF2B5EF4-FFF2-40B4-BE49-F238E27FC236}">
                <a16:creationId xmlns:a16="http://schemas.microsoft.com/office/drawing/2014/main" id="{0EA3976F-6DCC-15C1-5E46-90AF97BD8437}"/>
              </a:ext>
            </a:extLst>
          </p:cNvPr>
          <p:cNvSpPr/>
          <p:nvPr/>
        </p:nvSpPr>
        <p:spPr>
          <a:xfrm>
            <a:off x="7614761" y="3745111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endParaRPr lang="en-US" sz="1850" dirty="0"/>
          </a:p>
        </p:txBody>
      </p:sp>
      <p:sp>
        <p:nvSpPr>
          <p:cNvPr id="11" name="Text 9">
            <a:extLst>
              <a:ext uri="{FF2B5EF4-FFF2-40B4-BE49-F238E27FC236}">
                <a16:creationId xmlns:a16="http://schemas.microsoft.com/office/drawing/2014/main" id="{60825BD5-5384-1C7A-96E4-6E9A278DA127}"/>
              </a:ext>
            </a:extLst>
          </p:cNvPr>
          <p:cNvSpPr/>
          <p:nvPr/>
        </p:nvSpPr>
        <p:spPr>
          <a:xfrm>
            <a:off x="7614761" y="4678561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endParaRPr lang="en-US" sz="1850" dirty="0"/>
          </a:p>
        </p:txBody>
      </p:sp>
      <p:sp>
        <p:nvSpPr>
          <p:cNvPr id="12" name="Text 10">
            <a:extLst>
              <a:ext uri="{FF2B5EF4-FFF2-40B4-BE49-F238E27FC236}">
                <a16:creationId xmlns:a16="http://schemas.microsoft.com/office/drawing/2014/main" id="{1C23D3E5-AFA2-12FF-79E7-8F082BB234FA}"/>
              </a:ext>
            </a:extLst>
          </p:cNvPr>
          <p:cNvSpPr/>
          <p:nvPr/>
        </p:nvSpPr>
        <p:spPr>
          <a:xfrm>
            <a:off x="7614761" y="5145286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endParaRPr lang="en-US" sz="1850" dirty="0"/>
          </a:p>
        </p:txBody>
      </p:sp>
    </p:spTree>
    <p:extLst>
      <p:ext uri="{BB962C8B-B14F-4D97-AF65-F5344CB8AC3E}">
        <p14:creationId xmlns:p14="http://schemas.microsoft.com/office/powerpoint/2010/main" val="38272185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434</Words>
  <Application>Microsoft Office PowerPoint</Application>
  <PresentationFormat>Custom</PresentationFormat>
  <Paragraphs>87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Kanit</vt:lpstr>
      <vt:lpstr>Martel Sans Light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saivamshi kammampati</dc:creator>
  <cp:lastModifiedBy>saivamshi kammampati</cp:lastModifiedBy>
  <cp:revision>2</cp:revision>
  <dcterms:created xsi:type="dcterms:W3CDTF">2025-06-20T07:46:16Z</dcterms:created>
  <dcterms:modified xsi:type="dcterms:W3CDTF">2025-06-20T08:23:30Z</dcterms:modified>
</cp:coreProperties>
</file>